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4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D22298-6564-41EC-9372-572E841C1EFE}" v="2" dt="2024-03-06T19:06:50.36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3" d="100"/>
          <a:sy n="13" d="100"/>
        </p:scale>
        <p:origin x="1858" y="13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é Prechlak" userId="a29a49d4229fcac1" providerId="LiveId" clId="{8DD22298-6564-41EC-9372-572E841C1EFE}"/>
    <pc:docChg chg="custSel modSld">
      <pc:chgData name="André Prechlak" userId="a29a49d4229fcac1" providerId="LiveId" clId="{8DD22298-6564-41EC-9372-572E841C1EFE}" dt="2024-03-06T19:07:10.995" v="6" actId="14100"/>
      <pc:docMkLst>
        <pc:docMk/>
      </pc:docMkLst>
      <pc:sldChg chg="delSp modSp mod">
        <pc:chgData name="André Prechlak" userId="a29a49d4229fcac1" providerId="LiveId" clId="{8DD22298-6564-41EC-9372-572E841C1EFE}" dt="2024-03-06T19:07:10.995" v="6" actId="14100"/>
        <pc:sldMkLst>
          <pc:docMk/>
          <pc:sldMk cId="4020449072" sldId="256"/>
        </pc:sldMkLst>
        <pc:picChg chg="del">
          <ac:chgData name="André Prechlak" userId="a29a49d4229fcac1" providerId="LiveId" clId="{8DD22298-6564-41EC-9372-572E841C1EFE}" dt="2024-03-06T19:05:36.031" v="1" actId="478"/>
          <ac:picMkLst>
            <pc:docMk/>
            <pc:sldMk cId="4020449072" sldId="256"/>
            <ac:picMk id="3" creationId="{E1FC7DA1-970A-113F-DF20-A105338FC040}"/>
          </ac:picMkLst>
        </pc:picChg>
        <pc:picChg chg="mod">
          <ac:chgData name="André Prechlak" userId="a29a49d4229fcac1" providerId="LiveId" clId="{8DD22298-6564-41EC-9372-572E841C1EFE}" dt="2024-03-06T19:07:10.995" v="6" actId="14100"/>
          <ac:picMkLst>
            <pc:docMk/>
            <pc:sldMk cId="4020449072" sldId="256"/>
            <ac:picMk id="5" creationId="{6B30A3BD-C3DB-03C7-1D6F-BD083EE93EFF}"/>
          </ac:picMkLst>
        </pc:picChg>
        <pc:picChg chg="mod">
          <ac:chgData name="André Prechlak" userId="a29a49d4229fcac1" providerId="LiveId" clId="{8DD22298-6564-41EC-9372-572E841C1EFE}" dt="2024-03-06T19:05:29.574" v="0" actId="14826"/>
          <ac:picMkLst>
            <pc:docMk/>
            <pc:sldMk cId="4020449072" sldId="256"/>
            <ac:picMk id="9" creationId="{1B8F3605-AEC8-5611-D5B1-64CE1B719CF5}"/>
          </ac:picMkLst>
        </pc:picChg>
      </pc:sldChg>
    </pc:docChg>
  </pc:docChgLst>
  <pc:docChgLst>
    <pc:chgData name="André Prechlak" userId="a29a49d4229fcac1" providerId="LiveId" clId="{DD855C29-3035-497F-B6FE-FB076F72C39B}"/>
    <pc:docChg chg="undo custSel modSld">
      <pc:chgData name="André Prechlak" userId="a29a49d4229fcac1" providerId="LiveId" clId="{DD855C29-3035-497F-B6FE-FB076F72C39B}" dt="2023-03-03T13:12:20.380" v="49" actId="1076"/>
      <pc:docMkLst>
        <pc:docMk/>
      </pc:docMkLst>
      <pc:sldChg chg="addSp delSp modSp mod">
        <pc:chgData name="André Prechlak" userId="a29a49d4229fcac1" providerId="LiveId" clId="{DD855C29-3035-497F-B6FE-FB076F72C39B}" dt="2023-03-03T13:12:20.380" v="49" actId="1076"/>
        <pc:sldMkLst>
          <pc:docMk/>
          <pc:sldMk cId="4020449072" sldId="256"/>
        </pc:sldMkLst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14" creationId="{95E25E26-DEE7-4F90-B851-C004158D5C7D}"/>
          </ac:spMkLst>
        </pc:spChg>
        <pc:spChg chg="mod">
          <ac:chgData name="André Prechlak" userId="a29a49d4229fcac1" providerId="LiveId" clId="{DD855C29-3035-497F-B6FE-FB076F72C39B}" dt="2023-03-02T13:57:42.022" v="39" actId="1076"/>
          <ac:spMkLst>
            <pc:docMk/>
            <pc:sldMk cId="4020449072" sldId="256"/>
            <ac:spMk id="16" creationId="{F721C5EE-2AD6-46BB-8952-1B640129E683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17" creationId="{FADDEDE2-1040-42C6-9D16-58B8B1D269C0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18" creationId="{F821C56B-A1DC-4A4B-B137-4A8769752758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20" creationId="{288F568E-6240-49CD-B926-7DD0EF1D17F9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21" creationId="{5567FFA1-ECD8-49F5-B4AF-DE0CD5F5B9A1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23" creationId="{6A4C02A7-EC2B-4789-8CEF-FB74AB857F2F}"/>
          </ac:spMkLst>
        </pc:spChg>
        <pc:spChg chg="mod">
          <ac:chgData name="André Prechlak" userId="a29a49d4229fcac1" providerId="LiveId" clId="{DD855C29-3035-497F-B6FE-FB076F72C39B}" dt="2023-03-02T13:54:52.181" v="33" actId="1035"/>
          <ac:spMkLst>
            <pc:docMk/>
            <pc:sldMk cId="4020449072" sldId="256"/>
            <ac:spMk id="24" creationId="{56017B59-5715-4A2A-B30A-56A018CC6E73}"/>
          </ac:spMkLst>
        </pc:spChg>
        <pc:graphicFrameChg chg="mod">
          <ac:chgData name="André Prechlak" userId="a29a49d4229fcac1" providerId="LiveId" clId="{DD855C29-3035-497F-B6FE-FB076F72C39B}" dt="2023-03-02T13:54:52.181" v="33" actId="1035"/>
          <ac:graphicFrameMkLst>
            <pc:docMk/>
            <pc:sldMk cId="4020449072" sldId="256"/>
            <ac:graphicFrameMk id="25" creationId="{00000000-0000-0000-0000-000000000000}"/>
          </ac:graphicFrameMkLst>
        </pc:graphicFrameChg>
        <pc:picChg chg="del">
          <ac:chgData name="André Prechlak" userId="a29a49d4229fcac1" providerId="LiveId" clId="{DD855C29-3035-497F-B6FE-FB076F72C39B}" dt="2023-03-02T13:53:32.893" v="4" actId="478"/>
          <ac:picMkLst>
            <pc:docMk/>
            <pc:sldMk cId="4020449072" sldId="256"/>
            <ac:picMk id="3" creationId="{896CAB63-D0AA-4070-AE94-950CDE0F8736}"/>
          </ac:picMkLst>
        </pc:picChg>
        <pc:picChg chg="add mod">
          <ac:chgData name="André Prechlak" userId="a29a49d4229fcac1" providerId="LiveId" clId="{DD855C29-3035-497F-B6FE-FB076F72C39B}" dt="2023-03-03T13:12:20.380" v="49" actId="1076"/>
          <ac:picMkLst>
            <pc:docMk/>
            <pc:sldMk cId="4020449072" sldId="256"/>
            <ac:picMk id="3" creationId="{E1FC7DA1-970A-113F-DF20-A105338FC040}"/>
          </ac:picMkLst>
        </pc:picChg>
        <pc:picChg chg="add del mod">
          <ac:chgData name="André Prechlak" userId="a29a49d4229fcac1" providerId="LiveId" clId="{DD855C29-3035-497F-B6FE-FB076F72C39B}" dt="2023-03-02T13:57:47.786" v="41" actId="478"/>
          <ac:picMkLst>
            <pc:docMk/>
            <pc:sldMk cId="4020449072" sldId="256"/>
            <ac:picMk id="4" creationId="{091970B3-7AD0-4D71-9EDA-237F5DA150B4}"/>
          </ac:picMkLst>
        </pc:picChg>
        <pc:picChg chg="add mod">
          <ac:chgData name="André Prechlak" userId="a29a49d4229fcac1" providerId="LiveId" clId="{DD855C29-3035-497F-B6FE-FB076F72C39B}" dt="2023-03-02T13:56:19.313" v="35" actId="1035"/>
          <ac:picMkLst>
            <pc:docMk/>
            <pc:sldMk cId="4020449072" sldId="256"/>
            <ac:picMk id="5" creationId="{6B30A3BD-C3DB-03C7-1D6F-BD083EE93EFF}"/>
          </ac:picMkLst>
        </pc:picChg>
        <pc:picChg chg="del mod">
          <ac:chgData name="André Prechlak" userId="a29a49d4229fcac1" providerId="LiveId" clId="{DD855C29-3035-497F-B6FE-FB076F72C39B}" dt="2023-03-02T13:53:35.449" v="5" actId="478"/>
          <ac:picMkLst>
            <pc:docMk/>
            <pc:sldMk cId="4020449072" sldId="256"/>
            <ac:picMk id="6" creationId="{EA91EA7B-60DA-4118-904A-8A1C364674CD}"/>
          </ac:picMkLst>
        </pc:picChg>
        <pc:picChg chg="del">
          <ac:chgData name="André Prechlak" userId="a29a49d4229fcac1" providerId="LiveId" clId="{DD855C29-3035-497F-B6FE-FB076F72C39B}" dt="2023-03-02T13:54:09.006" v="8" actId="478"/>
          <ac:picMkLst>
            <pc:docMk/>
            <pc:sldMk cId="4020449072" sldId="256"/>
            <ac:picMk id="8" creationId="{BA5C250E-AAC3-4D93-A7A2-DCEEA8EFFCE7}"/>
          </ac:picMkLst>
        </pc:picChg>
        <pc:picChg chg="add mod">
          <ac:chgData name="André Prechlak" userId="a29a49d4229fcac1" providerId="LiveId" clId="{DD855C29-3035-497F-B6FE-FB076F72C39B}" dt="2023-03-02T13:54:58.612" v="34" actId="1076"/>
          <ac:picMkLst>
            <pc:docMk/>
            <pc:sldMk cId="4020449072" sldId="256"/>
            <ac:picMk id="9" creationId="{1B8F3605-AEC8-5611-D5B1-64CE1B719CF5}"/>
          </ac:picMkLst>
        </pc:picChg>
        <pc:cxnChg chg="mod">
          <ac:chgData name="André Prechlak" userId="a29a49d4229fcac1" providerId="LiveId" clId="{DD855C29-3035-497F-B6FE-FB076F72C39B}" dt="2023-03-02T13:54:52.181" v="33" actId="1035"/>
          <ac:cxnSpMkLst>
            <pc:docMk/>
            <pc:sldMk cId="4020449072" sldId="256"/>
            <ac:cxnSpMk id="12" creationId="{D407FE42-EE0E-46FC-9C2E-C7E99298ABD7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>
                <c:manualLayout>
                  <c:x val="-0.2602836566299454"/>
                  <c:y val="3.3174066392431027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000" baseline="0"/>
                  </a:pPr>
                  <a:endParaRPr lang="pt-BR"/>
                </a:p>
              </c:txPr>
            </c:trendlineLbl>
          </c:trendline>
          <c:xVal>
            <c:numRef>
              <c:f>Plan1!$E$10:$E$15</c:f>
              <c:numCache>
                <c:formatCode>General</c:formatCode>
                <c:ptCount val="6"/>
                <c:pt idx="0">
                  <c:v>20</c:v>
                </c:pt>
                <c:pt idx="1">
                  <c:v>30</c:v>
                </c:pt>
                <c:pt idx="2">
                  <c:v>40</c:v>
                </c:pt>
                <c:pt idx="3">
                  <c:v>50</c:v>
                </c:pt>
                <c:pt idx="4">
                  <c:v>60</c:v>
                </c:pt>
                <c:pt idx="5">
                  <c:v>70</c:v>
                </c:pt>
              </c:numCache>
            </c:numRef>
          </c:xVal>
          <c:yVal>
            <c:numRef>
              <c:f>Plan1!$F$10:$F$15</c:f>
              <c:numCache>
                <c:formatCode>General</c:formatCode>
                <c:ptCount val="6"/>
                <c:pt idx="0">
                  <c:v>0.21</c:v>
                </c:pt>
                <c:pt idx="1">
                  <c:v>0.311</c:v>
                </c:pt>
                <c:pt idx="2">
                  <c:v>0.40500000000000003</c:v>
                </c:pt>
                <c:pt idx="3">
                  <c:v>0.51</c:v>
                </c:pt>
                <c:pt idx="4">
                  <c:v>0.60199999999999998</c:v>
                </c:pt>
                <c:pt idx="5">
                  <c:v>0.70299999999999996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FA3-4BCD-8460-A5BD9D907F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3861824"/>
        <c:axId val="69273856"/>
      </c:scatterChart>
      <c:valAx>
        <c:axId val="63861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 baseline="0"/>
                </a:pPr>
                <a:r>
                  <a:rPr lang="en-US" sz="2000" baseline="0" dirty="0" err="1"/>
                  <a:t>Concentração</a:t>
                </a:r>
                <a:r>
                  <a:rPr lang="en-US" sz="2000" baseline="0" dirty="0"/>
                  <a:t> (µg mL</a:t>
                </a:r>
                <a:r>
                  <a:rPr lang="en-US" sz="2000" baseline="30000" dirty="0"/>
                  <a:t>-1</a:t>
                </a:r>
                <a:r>
                  <a:rPr lang="en-US" sz="2000" baseline="0" dirty="0"/>
                  <a:t>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pt-BR"/>
          </a:p>
        </c:txPr>
        <c:crossAx val="69273856"/>
        <c:crosses val="autoZero"/>
        <c:crossBetween val="midCat"/>
      </c:valAx>
      <c:valAx>
        <c:axId val="692738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 baseline="0"/>
                </a:pPr>
                <a:r>
                  <a:rPr lang="pt-BR" sz="2000" baseline="0"/>
                  <a:t>Absorvância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pt-BR"/>
          </a:p>
        </c:txPr>
        <c:crossAx val="63861824"/>
        <c:crosses val="autoZero"/>
        <c:crossBetween val="midCat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794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195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071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5467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63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465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6414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3389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547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24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897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89AC0-115C-4B8E-80BA-AD2962ECD3D1}" type="datetimeFigureOut">
              <a:rPr lang="pt-BR" smtClean="0"/>
              <a:t>06/03/2024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D8901-30AA-4860-9AD4-D9883E4234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403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Conector reto 11">
            <a:extLst>
              <a:ext uri="{FF2B5EF4-FFF2-40B4-BE49-F238E27FC236}">
                <a16:creationId xmlns:a16="http://schemas.microsoft.com/office/drawing/2014/main" id="{D407FE42-EE0E-46FC-9C2E-C7E99298ABD7}"/>
              </a:ext>
            </a:extLst>
          </p:cNvPr>
          <p:cNvCxnSpPr>
            <a:cxnSpLocks/>
          </p:cNvCxnSpPr>
          <p:nvPr/>
        </p:nvCxnSpPr>
        <p:spPr>
          <a:xfrm>
            <a:off x="16199643" y="9966469"/>
            <a:ext cx="0" cy="29460640"/>
          </a:xfrm>
          <a:prstGeom prst="line">
            <a:avLst/>
          </a:prstGeom>
          <a:ln>
            <a:solidFill>
              <a:srgbClr val="3541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95E25E26-DEE7-4F90-B851-C004158D5C7D}"/>
              </a:ext>
            </a:extLst>
          </p:cNvPr>
          <p:cNvSpPr txBox="1"/>
          <p:nvPr/>
        </p:nvSpPr>
        <p:spPr>
          <a:xfrm>
            <a:off x="534969" y="8731758"/>
            <a:ext cx="15080216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Introdução</a:t>
            </a:r>
          </a:p>
          <a:p>
            <a:pPr indent="450000" algn="just"/>
            <a:r>
              <a:rPr lang="pt-BR" sz="4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introdução do trabalho deve ser compacta e objetiva, contendo breve revisão de literatura, justificativa para a realização do trabalho, importância do problema científico e citações atuais que apresentem relação com o assunto abordado. Informar os objetivos do trabalho no final da introdução. (texto: (Times New Roman, 45, espaçamento simples, justificado).</a:t>
            </a:r>
            <a:endParaRPr lang="pt-BR" sz="4500" i="1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F721C5EE-2AD6-46BB-8952-1B640129E683}"/>
              </a:ext>
            </a:extLst>
          </p:cNvPr>
          <p:cNvSpPr txBox="1"/>
          <p:nvPr/>
        </p:nvSpPr>
        <p:spPr>
          <a:xfrm>
            <a:off x="464584" y="21262699"/>
            <a:ext cx="15080216" cy="1001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e Métodos</a:t>
            </a:r>
          </a:p>
          <a:p>
            <a:pPr indent="450000" algn="just" hangingPunct="0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O item Material e Métodos deve ser descrito de modo que outro pesquisador possa repetir o experimento; deve apresentar a descrição do local, data e delineamento experimental, indicar os tratamentos, número de repetições e métodos estatísticos das variáveis analisadas. (Times New Roman, 45, espaçamento simples, justificado).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 Texto, texto, texto, texto, texto, texto, texto, texto, texto, texto, texto, texto, texto, texto, texto, texto, texto, texto, texto, texto, texto.</a:t>
            </a:r>
            <a:endParaRPr lang="pt-BR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FADDEDE2-1040-42C6-9D16-58B8B1D269C0}"/>
              </a:ext>
            </a:extLst>
          </p:cNvPr>
          <p:cNvSpPr txBox="1"/>
          <p:nvPr/>
        </p:nvSpPr>
        <p:spPr>
          <a:xfrm>
            <a:off x="542639" y="31567606"/>
            <a:ext cx="15137366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Discussão</a:t>
            </a:r>
          </a:p>
          <a:p>
            <a:pPr indent="450000" algn="just" hangingPunct="0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Você deverá apresentar os resultados obtidos na forma de tabelas ou figuras, discutindo-os, utilizando literatura adequada para discussão/comparação dos dados. (Times New Roman, 45, espaçamento simples, justificado). 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No texto, as Figuras deverão ser numeradas na sequência em que aparecem, contendo título autoexplicativo, assim como legendas e títulos de eixos de gráficos entre outras informações necessárias para compreensão. 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Assim como as Figuras, as Tabelas também poderão aparecer no trabalho, sendo numeradas na sequência em que aparecem e com título adequado. </a:t>
            </a:r>
            <a:endParaRPr lang="pt-BR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F821C56B-A1DC-4A4B-B137-4A8769752758}"/>
              </a:ext>
            </a:extLst>
          </p:cNvPr>
          <p:cNvSpPr txBox="1"/>
          <p:nvPr/>
        </p:nvSpPr>
        <p:spPr>
          <a:xfrm>
            <a:off x="16776435" y="9731883"/>
            <a:ext cx="15080216" cy="1878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Abaixo (Figura 1) encontra-se um modelo de Figura que você pode observar conter um título completo para compreensão da mesma.</a:t>
            </a:r>
          </a:p>
          <a:p>
            <a:pPr indent="450000" algn="just"/>
            <a:endParaRPr lang="pt-BR" sz="45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45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45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45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45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endParaRPr lang="pt-BR" sz="3000" dirty="0">
              <a:latin typeface="Times New Roman" pitchFamily="18" charset="0"/>
              <a:cs typeface="Times New Roman" pitchFamily="18" charset="0"/>
            </a:endParaRPr>
          </a:p>
          <a:p>
            <a:pPr indent="450000" algn="just"/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Figura 1. Representação gráfica da curva padrão de ácido gálico, obtido por regressão linear, para a quantificação de compostos fenólicos totais, empregando espectrofotometria na região do visível com λ de 765 </a:t>
            </a:r>
            <a:r>
              <a:rPr lang="pt-BR" sz="3000" dirty="0" err="1">
                <a:latin typeface="Times New Roman" pitchFamily="18" charset="0"/>
                <a:cs typeface="Times New Roman" pitchFamily="18" charset="0"/>
              </a:rPr>
              <a:t>nm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. Concentração de ácido gálico (</a:t>
            </a:r>
            <a:r>
              <a:rPr lang="pt-BR" sz="3000" dirty="0" err="1">
                <a:latin typeface="Times New Roman" pitchFamily="18" charset="0"/>
                <a:cs typeface="Times New Roman" pitchFamily="18" charset="0"/>
              </a:rPr>
              <a:t>μg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pt-BR" sz="3000" dirty="0" err="1">
                <a:latin typeface="Times New Roman" pitchFamily="18" charset="0"/>
                <a:cs typeface="Times New Roman" pitchFamily="18" charset="0"/>
              </a:rPr>
              <a:t>mL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pt-BR" sz="3000" i="1" dirty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pt-BR" sz="3000" dirty="0" err="1">
                <a:latin typeface="Times New Roman" pitchFamily="18" charset="0"/>
                <a:cs typeface="Times New Roman" pitchFamily="18" charset="0"/>
              </a:rPr>
              <a:t>Absorvância</a:t>
            </a:r>
            <a:r>
              <a:rPr lang="pt-BR" sz="3000" dirty="0">
                <a:latin typeface="Times New Roman" pitchFamily="18" charset="0"/>
                <a:cs typeface="Times New Roman" pitchFamily="18" charset="0"/>
              </a:rPr>
              <a:t>. (texto: Times New Roman, 35, espaçamento simples, justificado).</a:t>
            </a:r>
          </a:p>
          <a:p>
            <a:pPr indent="450000" algn="just" hangingPunct="0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 Texto, texto, texto, texto, texto, texto, texto, texto, texto, texto, texto, texto, texto, texto, texto, texto, texto, texto, texto, texto, texto, texto, texto, texto, texto, texto, texto, texto, texto, texto, texto.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88F568E-6240-49CD-B926-7DD0EF1D17F9}"/>
              </a:ext>
            </a:extLst>
          </p:cNvPr>
          <p:cNvSpPr txBox="1"/>
          <p:nvPr/>
        </p:nvSpPr>
        <p:spPr>
          <a:xfrm>
            <a:off x="16693489" y="28521642"/>
            <a:ext cx="1508021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</a:p>
          <a:p>
            <a:pPr indent="450000" algn="just" hangingPunct="0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Deve ser elaborada com base no objetivo do trabalho, ressaltando o atendimento à hipótese inicial e sua importância. (Times New Roman, 45, espaçamento simples, justificado).</a:t>
            </a:r>
          </a:p>
          <a:p>
            <a:pPr indent="450000" algn="just"/>
            <a:r>
              <a:rPr lang="pt-BR" sz="4500" dirty="0">
                <a:latin typeface="Times New Roman" pitchFamily="18" charset="0"/>
                <a:cs typeface="Times New Roman" pitchFamily="18" charset="0"/>
              </a:rPr>
              <a:t>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texto, texto.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5567FFA1-ECD8-49F5-B4AF-DE0CD5F5B9A1}"/>
              </a:ext>
            </a:extLst>
          </p:cNvPr>
          <p:cNvSpPr txBox="1"/>
          <p:nvPr/>
        </p:nvSpPr>
        <p:spPr>
          <a:xfrm>
            <a:off x="16532491" y="35399513"/>
            <a:ext cx="1540221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Bibliográficas</a:t>
            </a:r>
          </a:p>
          <a:p>
            <a:pPr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(Times New Roman, 35, espaçamento simples, justificado)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60000" algn="just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FURLAN, M.R.; MARTINS, R.C.C.; RODRIGUES, E.; SCALCO, N.; NEGRI, G.; LAGO, J.H.G. Variação dos teores de constituintes voláteis de </a:t>
            </a:r>
            <a:r>
              <a:rPr lang="pt-BR" sz="3500" i="1" dirty="0" err="1">
                <a:latin typeface="Times New Roman" pitchFamily="18" charset="0"/>
                <a:cs typeface="Times New Roman" pitchFamily="18" charset="0"/>
              </a:rPr>
              <a:t>Cymbopogon</a:t>
            </a:r>
            <a:r>
              <a:rPr lang="pt-BR" sz="35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3500" i="1" dirty="0" err="1">
                <a:latin typeface="Times New Roman" pitchFamily="18" charset="0"/>
                <a:cs typeface="Times New Roman" pitchFamily="18" charset="0"/>
              </a:rPr>
              <a:t>citratus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 (DC) </a:t>
            </a:r>
            <a:r>
              <a:rPr lang="pt-BR" sz="3500" dirty="0" err="1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pt-BR" sz="3500" dirty="0" err="1">
                <a:latin typeface="Times New Roman" pitchFamily="18" charset="0"/>
                <a:cs typeface="Times New Roman" pitchFamily="18" charset="0"/>
              </a:rPr>
              <a:t>Poaceae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, coletados em diferentes regiões do Estado de São Paulo. </a:t>
            </a:r>
            <a:r>
              <a:rPr lang="pt-BR" sz="3500" b="1" dirty="0">
                <a:latin typeface="Times New Roman" pitchFamily="18" charset="0"/>
                <a:cs typeface="Times New Roman" pitchFamily="18" charset="0"/>
              </a:rPr>
              <a:t>Revista Brasileira de Farmacognosia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, v.20, n.5, p.686-691, 2010.</a:t>
            </a:r>
          </a:p>
          <a:p>
            <a:pPr indent="360000"/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TAIZ, L.; ZEIGER, E. </a:t>
            </a:r>
            <a:r>
              <a:rPr lang="pt-BR" sz="3500" b="1" dirty="0">
                <a:latin typeface="Times New Roman" pitchFamily="18" charset="0"/>
                <a:cs typeface="Times New Roman" pitchFamily="18" charset="0"/>
              </a:rPr>
              <a:t>Fisiologia vegetal.</a:t>
            </a:r>
            <a:r>
              <a:rPr lang="pt-BR" sz="3500" dirty="0">
                <a:latin typeface="Times New Roman" pitchFamily="18" charset="0"/>
                <a:cs typeface="Times New Roman" pitchFamily="18" charset="0"/>
              </a:rPr>
              <a:t> 5ed. Porto Alegre: Artmed, 2013. 918p.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6A4C02A7-EC2B-4789-8CEF-FB74AB857F2F}"/>
              </a:ext>
            </a:extLst>
          </p:cNvPr>
          <p:cNvSpPr txBox="1"/>
          <p:nvPr/>
        </p:nvSpPr>
        <p:spPr>
          <a:xfrm>
            <a:off x="464584" y="5044409"/>
            <a:ext cx="31392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TÍTULO, TÍTULO, TÍTULO, TÍTULO, TÍTULO,TÍTULO,TÍTULO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56017B59-5715-4A2A-B30A-56A018CC6E73}"/>
              </a:ext>
            </a:extLst>
          </p:cNvPr>
          <p:cNvSpPr txBox="1"/>
          <p:nvPr/>
        </p:nvSpPr>
        <p:spPr>
          <a:xfrm>
            <a:off x="542639" y="6112581"/>
            <a:ext cx="31392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(Formação, e-mail)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Coautor</a:t>
            </a:r>
            <a:r>
              <a:rPr lang="pt-BR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(Formação, e-mail); Coautor (Formação, e-mail); Coautor (Formação, e-mail); Coautor (Formação, e-mail); Coautor (Formação, e-mail)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Gráfico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1352781"/>
              </p:ext>
            </p:extLst>
          </p:nvPr>
        </p:nvGraphicFramePr>
        <p:xfrm>
          <a:off x="19479550" y="11967380"/>
          <a:ext cx="9673986" cy="4572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>
            <a:extLst>
              <a:ext uri="{FF2B5EF4-FFF2-40B4-BE49-F238E27FC236}">
                <a16:creationId xmlns:a16="http://schemas.microsoft.com/office/drawing/2014/main" id="{6B30A3BD-C3DB-03C7-1D6F-BD083EE93E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128380"/>
            <a:ext cx="32399288" cy="1135888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B8F3605-AEC8-5611-D5B1-64CE1B719C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0325252"/>
            <a:ext cx="32399288" cy="3599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449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1601</TotalTime>
  <Words>1120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ARTUR SIVIERO</dc:creator>
  <cp:lastModifiedBy>André Prechlak</cp:lastModifiedBy>
  <cp:revision>16</cp:revision>
  <dcterms:created xsi:type="dcterms:W3CDTF">2019-05-03T21:32:02Z</dcterms:created>
  <dcterms:modified xsi:type="dcterms:W3CDTF">2024-03-06T19:07:19Z</dcterms:modified>
</cp:coreProperties>
</file>