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3239928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6">
          <p15:clr>
            <a:srgbClr val="A4A3A4"/>
          </p15:clr>
        </p15:guide>
        <p15:guide id="2" pos="102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41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192570-AF49-4DF1-9816-A6A4111FC48E}" v="10" dt="2026-03-16T14:37:02.3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9" d="100"/>
          <a:sy n="19" d="100"/>
        </p:scale>
        <p:origin x="1422" y="-444"/>
      </p:cViewPr>
      <p:guideLst>
        <p:guide orient="horz" pos="13606"/>
        <p:guide pos="1020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ália Cardoso" userId="7b77a175121e5288" providerId="LiveId" clId="{21AA9663-B2E5-48B4-8A8C-B580ECDA04D4}"/>
    <pc:docChg chg="undo custSel modSld">
      <pc:chgData name="Natália Cardoso" userId="7b77a175121e5288" providerId="LiveId" clId="{21AA9663-B2E5-48B4-8A8C-B580ECDA04D4}" dt="2026-03-16T14:37:02.391" v="588" actId="255"/>
      <pc:docMkLst>
        <pc:docMk/>
      </pc:docMkLst>
      <pc:sldChg chg="addSp delSp modSp mod">
        <pc:chgData name="Natália Cardoso" userId="7b77a175121e5288" providerId="LiveId" clId="{21AA9663-B2E5-48B4-8A8C-B580ECDA04D4}" dt="2026-03-16T14:37:02.391" v="588" actId="255"/>
        <pc:sldMkLst>
          <pc:docMk/>
          <pc:sldMk cId="4020449072" sldId="256"/>
        </pc:sldMkLst>
        <pc:spChg chg="mod">
          <ac:chgData name="Natália Cardoso" userId="7b77a175121e5288" providerId="LiveId" clId="{21AA9663-B2E5-48B4-8A8C-B580ECDA04D4}" dt="2026-03-16T14:31:47.419" v="448" actId="1076"/>
          <ac:spMkLst>
            <pc:docMk/>
            <pc:sldMk cId="4020449072" sldId="256"/>
            <ac:spMk id="14" creationId="{95E25E26-DEE7-4F90-B851-C004158D5C7D}"/>
          </ac:spMkLst>
        </pc:spChg>
        <pc:spChg chg="mod">
          <ac:chgData name="Natália Cardoso" userId="7b77a175121e5288" providerId="LiveId" clId="{21AA9663-B2E5-48B4-8A8C-B580ECDA04D4}" dt="2026-03-16T14:31:50.772" v="449" actId="1076"/>
          <ac:spMkLst>
            <pc:docMk/>
            <pc:sldMk cId="4020449072" sldId="256"/>
            <ac:spMk id="16" creationId="{F721C5EE-2AD6-46BB-8952-1B640129E683}"/>
          </ac:spMkLst>
        </pc:spChg>
        <pc:spChg chg="mod">
          <ac:chgData name="Natália Cardoso" userId="7b77a175121e5288" providerId="LiveId" clId="{21AA9663-B2E5-48B4-8A8C-B580ECDA04D4}" dt="2026-03-16T14:32:04.342" v="450" actId="1076"/>
          <ac:spMkLst>
            <pc:docMk/>
            <pc:sldMk cId="4020449072" sldId="256"/>
            <ac:spMk id="17" creationId="{FADDEDE2-1040-42C6-9D16-58B8B1D269C0}"/>
          </ac:spMkLst>
        </pc:spChg>
        <pc:spChg chg="mod">
          <ac:chgData name="Natália Cardoso" userId="7b77a175121e5288" providerId="LiveId" clId="{21AA9663-B2E5-48B4-8A8C-B580ECDA04D4}" dt="2026-03-16T14:32:44.001" v="452" actId="1076"/>
          <ac:spMkLst>
            <pc:docMk/>
            <pc:sldMk cId="4020449072" sldId="256"/>
            <ac:spMk id="18" creationId="{F821C56B-A1DC-4A4B-B137-4A8769752758}"/>
          </ac:spMkLst>
        </pc:spChg>
        <pc:spChg chg="mod">
          <ac:chgData name="Natália Cardoso" userId="7b77a175121e5288" providerId="LiveId" clId="{21AA9663-B2E5-48B4-8A8C-B580ECDA04D4}" dt="2026-03-16T14:32:52.337" v="453" actId="1076"/>
          <ac:spMkLst>
            <pc:docMk/>
            <pc:sldMk cId="4020449072" sldId="256"/>
            <ac:spMk id="20" creationId="{288F568E-6240-49CD-B926-7DD0EF1D17F9}"/>
          </ac:spMkLst>
        </pc:spChg>
        <pc:spChg chg="mod">
          <ac:chgData name="Natália Cardoso" userId="7b77a175121e5288" providerId="LiveId" clId="{21AA9663-B2E5-48B4-8A8C-B580ECDA04D4}" dt="2026-03-16T14:34:59.176" v="578" actId="20577"/>
          <ac:spMkLst>
            <pc:docMk/>
            <pc:sldMk cId="4020449072" sldId="256"/>
            <ac:spMk id="21" creationId="{5567FFA1-ECD8-49F5-B4AF-DE0CD5F5B9A1}"/>
          </ac:spMkLst>
        </pc:spChg>
        <pc:spChg chg="mod">
          <ac:chgData name="Natália Cardoso" userId="7b77a175121e5288" providerId="LiveId" clId="{21AA9663-B2E5-48B4-8A8C-B580ECDA04D4}" dt="2026-03-16T14:31:32.710" v="445" actId="1036"/>
          <ac:spMkLst>
            <pc:docMk/>
            <pc:sldMk cId="4020449072" sldId="256"/>
            <ac:spMk id="23" creationId="{6A4C02A7-EC2B-4789-8CEF-FB74AB857F2F}"/>
          </ac:spMkLst>
        </pc:spChg>
        <pc:spChg chg="mod">
          <ac:chgData name="Natália Cardoso" userId="7b77a175121e5288" providerId="LiveId" clId="{21AA9663-B2E5-48B4-8A8C-B580ECDA04D4}" dt="2026-03-16T14:31:41.096" v="447" actId="12788"/>
          <ac:spMkLst>
            <pc:docMk/>
            <pc:sldMk cId="4020449072" sldId="256"/>
            <ac:spMk id="24" creationId="{56017B59-5715-4A2A-B30A-56A018CC6E73}"/>
          </ac:spMkLst>
        </pc:spChg>
        <pc:graphicFrameChg chg="mod">
          <ac:chgData name="Natália Cardoso" userId="7b77a175121e5288" providerId="LiveId" clId="{21AA9663-B2E5-48B4-8A8C-B580ECDA04D4}" dt="2026-03-16T14:37:02.391" v="588" actId="255"/>
          <ac:graphicFrameMkLst>
            <pc:docMk/>
            <pc:sldMk cId="4020449072" sldId="256"/>
            <ac:graphicFrameMk id="25" creationId="{00000000-0000-0000-0000-000000000000}"/>
          </ac:graphicFrameMkLst>
        </pc:graphicFrameChg>
        <pc:picChg chg="add mod">
          <ac:chgData name="Natália Cardoso" userId="7b77a175121e5288" providerId="LiveId" clId="{21AA9663-B2E5-48B4-8A8C-B580ECDA04D4}" dt="2026-03-16T14:30:35.680" v="422"/>
          <ac:picMkLst>
            <pc:docMk/>
            <pc:sldMk cId="4020449072" sldId="256"/>
            <ac:picMk id="2" creationId="{EAF4292C-7115-7B1D-9AB2-A05AF47F1DBB}"/>
          </ac:picMkLst>
        </pc:picChg>
        <pc:picChg chg="add mod ord">
          <ac:chgData name="Natália Cardoso" userId="7b77a175121e5288" providerId="LiveId" clId="{21AA9663-B2E5-48B4-8A8C-B580ECDA04D4}" dt="2026-03-16T14:30:50.992" v="429" actId="167"/>
          <ac:picMkLst>
            <pc:docMk/>
            <pc:sldMk cId="4020449072" sldId="256"/>
            <ac:picMk id="3" creationId="{D2B8FC25-D3B5-41A4-DB05-1AD9E7934997}"/>
          </ac:picMkLst>
        </pc:picChg>
        <pc:cxnChg chg="mod">
          <ac:chgData name="Natália Cardoso" userId="7b77a175121e5288" providerId="LiveId" clId="{21AA9663-B2E5-48B4-8A8C-B580ECDA04D4}" dt="2026-03-16T14:35:44.418" v="580" actId="14100"/>
          <ac:cxnSpMkLst>
            <pc:docMk/>
            <pc:sldMk cId="4020449072" sldId="256"/>
            <ac:cxnSpMk id="12" creationId="{D407FE42-EE0E-46FC-9C2E-C7E99298ABD7}"/>
          </ac:cxnSpMkLst>
        </pc:cxn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Pasta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scatterChart>
        <c:scatterStyle val="lineMarker"/>
        <c:varyColors val="0"/>
        <c:ser>
          <c:idx val="0"/>
          <c:order val="0"/>
          <c:spPr>
            <a:ln w="28575">
              <a:noFill/>
            </a:ln>
          </c:spPr>
          <c:trendline>
            <c:trendlineType val="linear"/>
            <c:dispRSqr val="1"/>
            <c:dispEq val="1"/>
            <c:trendlineLbl>
              <c:layout>
                <c:manualLayout>
                  <c:x val="-0.2602836566299454"/>
                  <c:y val="3.3174066392431027E-2"/>
                </c:manualLayout>
              </c:layout>
              <c:numFmt formatCode="General" sourceLinked="0"/>
            </c:trendlineLbl>
          </c:trendline>
          <c:xVal>
            <c:numRef>
              <c:f>Plan1!$E$10:$E$15</c:f>
              <c:numCache>
                <c:formatCode>General</c:formatCode>
                <c:ptCount val="6"/>
                <c:pt idx="0">
                  <c:v>20</c:v>
                </c:pt>
                <c:pt idx="1">
                  <c:v>30</c:v>
                </c:pt>
                <c:pt idx="2">
                  <c:v>40</c:v>
                </c:pt>
                <c:pt idx="3">
                  <c:v>50</c:v>
                </c:pt>
                <c:pt idx="4">
                  <c:v>60</c:v>
                </c:pt>
                <c:pt idx="5">
                  <c:v>70</c:v>
                </c:pt>
              </c:numCache>
            </c:numRef>
          </c:xVal>
          <c:yVal>
            <c:numRef>
              <c:f>Plan1!$F$10:$F$15</c:f>
              <c:numCache>
                <c:formatCode>General</c:formatCode>
                <c:ptCount val="6"/>
                <c:pt idx="0">
                  <c:v>0.21</c:v>
                </c:pt>
                <c:pt idx="1">
                  <c:v>0.311</c:v>
                </c:pt>
                <c:pt idx="2">
                  <c:v>0.40500000000000003</c:v>
                </c:pt>
                <c:pt idx="3">
                  <c:v>0.51</c:v>
                </c:pt>
                <c:pt idx="4">
                  <c:v>0.60199999999999998</c:v>
                </c:pt>
                <c:pt idx="5">
                  <c:v>0.70299999999999996</c:v>
                </c:pt>
              </c:numCache>
            </c:numRef>
          </c:yVal>
          <c:smooth val="0"/>
          <c:extLst>
            <c:ext xmlns:c16="http://schemas.microsoft.com/office/drawing/2014/chart" uri="{C3380CC4-5D6E-409C-BE32-E72D297353CC}">
              <c16:uniqueId val="{00000001-BFA3-4BCD-8460-A5BD9D907FCF}"/>
            </c:ext>
          </c:extLst>
        </c:ser>
        <c:dLbls>
          <c:showLegendKey val="0"/>
          <c:showVal val="0"/>
          <c:showCatName val="0"/>
          <c:showSerName val="0"/>
          <c:showPercent val="0"/>
          <c:showBubbleSize val="0"/>
        </c:dLbls>
        <c:axId val="63861824"/>
        <c:axId val="69273856"/>
      </c:scatterChart>
      <c:valAx>
        <c:axId val="63861824"/>
        <c:scaling>
          <c:orientation val="minMax"/>
        </c:scaling>
        <c:delete val="0"/>
        <c:axPos val="b"/>
        <c:title>
          <c:tx>
            <c:rich>
              <a:bodyPr/>
              <a:lstStyle/>
              <a:p>
                <a:pPr>
                  <a:defRPr/>
                </a:pPr>
                <a:r>
                  <a:rPr lang="en-US"/>
                  <a:t>Concentração (µg mL-1)</a:t>
                </a:r>
              </a:p>
            </c:rich>
          </c:tx>
          <c:overlay val="0"/>
        </c:title>
        <c:numFmt formatCode="General" sourceLinked="1"/>
        <c:majorTickMark val="out"/>
        <c:minorTickMark val="none"/>
        <c:tickLblPos val="nextTo"/>
        <c:crossAx val="69273856"/>
        <c:crosses val="autoZero"/>
        <c:crossBetween val="midCat"/>
      </c:valAx>
      <c:valAx>
        <c:axId val="69273856"/>
        <c:scaling>
          <c:orientation val="minMax"/>
        </c:scaling>
        <c:delete val="0"/>
        <c:axPos val="l"/>
        <c:title>
          <c:tx>
            <c:rich>
              <a:bodyPr rot="-5400000" vert="horz"/>
              <a:lstStyle/>
              <a:p>
                <a:pPr>
                  <a:defRPr/>
                </a:pPr>
                <a:r>
                  <a:rPr lang="pt-BR"/>
                  <a:t>Absorvância</a:t>
                </a:r>
              </a:p>
            </c:rich>
          </c:tx>
          <c:overlay val="0"/>
        </c:title>
        <c:numFmt formatCode="General" sourceLinked="1"/>
        <c:majorTickMark val="out"/>
        <c:minorTickMark val="none"/>
        <c:tickLblPos val="nextTo"/>
        <c:crossAx val="63861824"/>
        <c:crosses val="autoZero"/>
        <c:crossBetween val="midCat"/>
        <c:majorUnit val="0.2"/>
      </c:valAx>
    </c:plotArea>
    <c:plotVisOnly val="1"/>
    <c:dispBlanksAs val="gap"/>
    <c:showDLblsOverMax val="0"/>
  </c:chart>
  <c:txPr>
    <a:bodyPr/>
    <a:lstStyle/>
    <a:p>
      <a:pPr>
        <a:defRPr sz="2500">
          <a:latin typeface="Times New Roman" panose="02020603050405020304" pitchFamily="18" charset="0"/>
          <a:cs typeface="Times New Roman" panose="02020603050405020304" pitchFamily="18" charset="0"/>
        </a:defRPr>
      </a:pPr>
      <a:endParaRPr lang="pt-BR"/>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p:spPr>
        <p:txBody>
          <a:bodyPr anchor="b"/>
          <a:lstStyle>
            <a:lvl1pPr algn="ctr">
              <a:defRPr sz="21259"/>
            </a:lvl1pPr>
          </a:lstStyle>
          <a:p>
            <a:r>
              <a:rPr lang="pt-BR"/>
              <a:t>Clique para editar o título Mestre</a:t>
            </a:r>
            <a:endParaRPr lang="en-US" dirty="0"/>
          </a:p>
        </p:txBody>
      </p:sp>
      <p:sp>
        <p:nvSpPr>
          <p:cNvPr id="3" name="Subtitle 2"/>
          <p:cNvSpPr>
            <a:spLocks noGrp="1"/>
          </p:cNvSpPr>
          <p:nvPr>
            <p:ph type="subTitle" idx="1"/>
          </p:nvPr>
        </p:nvSpPr>
        <p:spPr>
          <a:xfrm>
            <a:off x="4049911" y="22690338"/>
            <a:ext cx="24299466"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BFB89AC0-115C-4B8E-80BA-AD2962ECD3D1}" type="datetimeFigureOut">
              <a:rPr lang="pt-BR" smtClean="0"/>
              <a:t>16/03/2026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22D8901-30AA-4860-9AD4-D9883E4234FD}" type="slidenum">
              <a:rPr lang="pt-BR" smtClean="0"/>
              <a:t>‹nº›</a:t>
            </a:fld>
            <a:endParaRPr lang="pt-BR"/>
          </a:p>
        </p:txBody>
      </p:sp>
    </p:spTree>
    <p:extLst>
      <p:ext uri="{BB962C8B-B14F-4D97-AF65-F5344CB8AC3E}">
        <p14:creationId xmlns:p14="http://schemas.microsoft.com/office/powerpoint/2010/main" val="4137948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FB89AC0-115C-4B8E-80BA-AD2962ECD3D1}" type="datetimeFigureOut">
              <a:rPr lang="pt-BR" smtClean="0"/>
              <a:t>16/03/2026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22D8901-30AA-4860-9AD4-D9883E4234FD}" type="slidenum">
              <a:rPr lang="pt-BR" smtClean="0"/>
              <a:t>‹nº›</a:t>
            </a:fld>
            <a:endParaRPr lang="pt-BR"/>
          </a:p>
        </p:txBody>
      </p:sp>
    </p:spTree>
    <p:extLst>
      <p:ext uri="{BB962C8B-B14F-4D97-AF65-F5344CB8AC3E}">
        <p14:creationId xmlns:p14="http://schemas.microsoft.com/office/powerpoint/2010/main" val="883195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2227453" y="2300034"/>
            <a:ext cx="20553298" cy="36610544"/>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FB89AC0-115C-4B8E-80BA-AD2962ECD3D1}" type="datetimeFigureOut">
              <a:rPr lang="pt-BR" smtClean="0"/>
              <a:t>16/03/2026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22D8901-30AA-4860-9AD4-D9883E4234FD}" type="slidenum">
              <a:rPr lang="pt-BR" smtClean="0"/>
              <a:t>‹nº›</a:t>
            </a:fld>
            <a:endParaRPr lang="pt-BR"/>
          </a:p>
        </p:txBody>
      </p:sp>
    </p:spTree>
    <p:extLst>
      <p:ext uri="{BB962C8B-B14F-4D97-AF65-F5344CB8AC3E}">
        <p14:creationId xmlns:p14="http://schemas.microsoft.com/office/powerpoint/2010/main" val="431071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FB89AC0-115C-4B8E-80BA-AD2962ECD3D1}" type="datetimeFigureOut">
              <a:rPr lang="pt-BR" smtClean="0"/>
              <a:t>16/03/2026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22D8901-30AA-4860-9AD4-D9883E4234FD}" type="slidenum">
              <a:rPr lang="pt-BR" smtClean="0"/>
              <a:t>‹nº›</a:t>
            </a:fld>
            <a:endParaRPr lang="pt-BR"/>
          </a:p>
        </p:txBody>
      </p:sp>
    </p:spTree>
    <p:extLst>
      <p:ext uri="{BB962C8B-B14F-4D97-AF65-F5344CB8AC3E}">
        <p14:creationId xmlns:p14="http://schemas.microsoft.com/office/powerpoint/2010/main" val="3645467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p:spPr>
        <p:txBody>
          <a:bodyPr anchor="b"/>
          <a:lstStyle>
            <a:lvl1pPr>
              <a:defRPr sz="21259"/>
            </a:lvl1pPr>
          </a:lstStyle>
          <a:p>
            <a:r>
              <a:rPr lang="pt-BR"/>
              <a:t>Clique para editar o título Mestre</a:t>
            </a:r>
            <a:endParaRPr lang="en-US" dirty="0"/>
          </a:p>
        </p:txBody>
      </p:sp>
      <p:sp>
        <p:nvSpPr>
          <p:cNvPr id="3" name="Text Placeholder 2"/>
          <p:cNvSpPr>
            <a:spLocks noGrp="1"/>
          </p:cNvSpPr>
          <p:nvPr>
            <p:ph type="body" idx="1"/>
          </p:nvPr>
        </p:nvSpPr>
        <p:spPr>
          <a:xfrm>
            <a:off x="2210578" y="28910440"/>
            <a:ext cx="27944386" cy="9450136"/>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FB89AC0-115C-4B8E-80BA-AD2962ECD3D1}" type="datetimeFigureOut">
              <a:rPr lang="pt-BR" smtClean="0"/>
              <a:t>16/03/2026</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E22D8901-30AA-4860-9AD4-D9883E4234FD}" type="slidenum">
              <a:rPr lang="pt-BR" smtClean="0"/>
              <a:t>‹nº›</a:t>
            </a:fld>
            <a:endParaRPr lang="pt-BR"/>
          </a:p>
        </p:txBody>
      </p:sp>
    </p:spTree>
    <p:extLst>
      <p:ext uri="{BB962C8B-B14F-4D97-AF65-F5344CB8AC3E}">
        <p14:creationId xmlns:p14="http://schemas.microsoft.com/office/powerpoint/2010/main" val="3230633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2227451" y="11500170"/>
            <a:ext cx="13769697" cy="274104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16402140" y="11500170"/>
            <a:ext cx="13769697" cy="2741040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BFB89AC0-115C-4B8E-80BA-AD2962ECD3D1}" type="datetimeFigureOut">
              <a:rPr lang="pt-BR" smtClean="0"/>
              <a:t>16/03/2026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22D8901-30AA-4860-9AD4-D9883E4234FD}" type="slidenum">
              <a:rPr lang="pt-BR" smtClean="0"/>
              <a:t>‹nº›</a:t>
            </a:fld>
            <a:endParaRPr lang="pt-BR"/>
          </a:p>
        </p:txBody>
      </p:sp>
    </p:spTree>
    <p:extLst>
      <p:ext uri="{BB962C8B-B14F-4D97-AF65-F5344CB8AC3E}">
        <p14:creationId xmlns:p14="http://schemas.microsoft.com/office/powerpoint/2010/main" val="1094655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2231675" y="10590160"/>
            <a:ext cx="13706415"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a:t>Editar estilos de texto Mestre</a:t>
            </a:r>
          </a:p>
        </p:txBody>
      </p:sp>
      <p:sp>
        <p:nvSpPr>
          <p:cNvPr id="4" name="Content Placeholder 3"/>
          <p:cNvSpPr>
            <a:spLocks noGrp="1"/>
          </p:cNvSpPr>
          <p:nvPr>
            <p:ph sz="half" idx="2"/>
          </p:nvPr>
        </p:nvSpPr>
        <p:spPr>
          <a:xfrm>
            <a:off x="2231675" y="15780233"/>
            <a:ext cx="13706415" cy="23210346"/>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16402142" y="10590160"/>
            <a:ext cx="13773917" cy="5190073"/>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a:t>Editar estilos de texto Mestre</a:t>
            </a:r>
          </a:p>
        </p:txBody>
      </p:sp>
      <p:sp>
        <p:nvSpPr>
          <p:cNvPr id="6" name="Content Placeholder 5"/>
          <p:cNvSpPr>
            <a:spLocks noGrp="1"/>
          </p:cNvSpPr>
          <p:nvPr>
            <p:ph sz="quarter" idx="4"/>
          </p:nvPr>
        </p:nvSpPr>
        <p:spPr>
          <a:xfrm>
            <a:off x="16402142" y="15780233"/>
            <a:ext cx="13773917" cy="23210346"/>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BFB89AC0-115C-4B8E-80BA-AD2962ECD3D1}" type="datetimeFigureOut">
              <a:rPr lang="pt-BR" smtClean="0"/>
              <a:t>16/03/2026</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E22D8901-30AA-4860-9AD4-D9883E4234FD}" type="slidenum">
              <a:rPr lang="pt-BR" smtClean="0"/>
              <a:t>‹nº›</a:t>
            </a:fld>
            <a:endParaRPr lang="pt-BR"/>
          </a:p>
        </p:txBody>
      </p:sp>
    </p:spTree>
    <p:extLst>
      <p:ext uri="{BB962C8B-B14F-4D97-AF65-F5344CB8AC3E}">
        <p14:creationId xmlns:p14="http://schemas.microsoft.com/office/powerpoint/2010/main" val="3056414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BFB89AC0-115C-4B8E-80BA-AD2962ECD3D1}" type="datetimeFigureOut">
              <a:rPr lang="pt-BR" smtClean="0"/>
              <a:t>16/03/2026</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E22D8901-30AA-4860-9AD4-D9883E4234FD}" type="slidenum">
              <a:rPr lang="pt-BR" smtClean="0"/>
              <a:t>‹nº›</a:t>
            </a:fld>
            <a:endParaRPr lang="pt-BR"/>
          </a:p>
        </p:txBody>
      </p:sp>
    </p:spTree>
    <p:extLst>
      <p:ext uri="{BB962C8B-B14F-4D97-AF65-F5344CB8AC3E}">
        <p14:creationId xmlns:p14="http://schemas.microsoft.com/office/powerpoint/2010/main" val="4023389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B89AC0-115C-4B8E-80BA-AD2962ECD3D1}" type="datetimeFigureOut">
              <a:rPr lang="pt-BR" smtClean="0"/>
              <a:t>16/03/2026</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E22D8901-30AA-4860-9AD4-D9883E4234FD}" type="slidenum">
              <a:rPr lang="pt-BR" smtClean="0"/>
              <a:t>‹nº›</a:t>
            </a:fld>
            <a:endParaRPr lang="pt-BR"/>
          </a:p>
        </p:txBody>
      </p:sp>
    </p:spTree>
    <p:extLst>
      <p:ext uri="{BB962C8B-B14F-4D97-AF65-F5344CB8AC3E}">
        <p14:creationId xmlns:p14="http://schemas.microsoft.com/office/powerpoint/2010/main" val="2054547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pt-BR"/>
              <a:t>Clique para editar o título Mestre</a:t>
            </a:r>
            <a:endParaRPr lang="en-US" dirty="0"/>
          </a:p>
        </p:txBody>
      </p:sp>
      <p:sp>
        <p:nvSpPr>
          <p:cNvPr id="3" name="Content Placeholder 2"/>
          <p:cNvSpPr>
            <a:spLocks noGrp="1"/>
          </p:cNvSpPr>
          <p:nvPr>
            <p:ph idx="1"/>
          </p:nvPr>
        </p:nvSpPr>
        <p:spPr>
          <a:xfrm>
            <a:off x="13773917" y="6220102"/>
            <a:ext cx="16402140" cy="30700453"/>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a:t>Editar estilos de texto Mestre</a:t>
            </a:r>
          </a:p>
        </p:txBody>
      </p:sp>
      <p:sp>
        <p:nvSpPr>
          <p:cNvPr id="5" name="Date Placeholder 4"/>
          <p:cNvSpPr>
            <a:spLocks noGrp="1"/>
          </p:cNvSpPr>
          <p:nvPr>
            <p:ph type="dt" sz="half" idx="10"/>
          </p:nvPr>
        </p:nvSpPr>
        <p:spPr/>
        <p:txBody>
          <a:bodyPr/>
          <a:lstStyle/>
          <a:p>
            <a:fld id="{BFB89AC0-115C-4B8E-80BA-AD2962ECD3D1}" type="datetimeFigureOut">
              <a:rPr lang="pt-BR" smtClean="0"/>
              <a:t>16/03/2026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22D8901-30AA-4860-9AD4-D9883E4234FD}" type="slidenum">
              <a:rPr lang="pt-BR" smtClean="0"/>
              <a:t>‹nº›</a:t>
            </a:fld>
            <a:endParaRPr lang="pt-BR"/>
          </a:p>
        </p:txBody>
      </p:sp>
    </p:spTree>
    <p:extLst>
      <p:ext uri="{BB962C8B-B14F-4D97-AF65-F5344CB8AC3E}">
        <p14:creationId xmlns:p14="http://schemas.microsoft.com/office/powerpoint/2010/main" val="3712247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p:spPr>
        <p:txBody>
          <a:bodyPr anchor="b"/>
          <a:lstStyle>
            <a:lvl1pPr>
              <a:defRPr sz="11338"/>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3773917" y="6220102"/>
            <a:ext cx="16402140" cy="30700453"/>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pt-BR"/>
              <a:t>Clique no ícone para adicionar uma imagem</a:t>
            </a:r>
            <a:endParaRPr lang="en-US" dirty="0"/>
          </a:p>
        </p:txBody>
      </p:sp>
      <p:sp>
        <p:nvSpPr>
          <p:cNvPr id="4" name="Text Placeholder 3"/>
          <p:cNvSpPr>
            <a:spLocks noGrp="1"/>
          </p:cNvSpPr>
          <p:nvPr>
            <p:ph type="body" sz="half" idx="2"/>
          </p:nvPr>
        </p:nvSpPr>
        <p:spPr>
          <a:xfrm>
            <a:off x="2231671" y="12960191"/>
            <a:ext cx="10449614" cy="24010358"/>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a:t>Editar estilos de texto Mestre</a:t>
            </a:r>
          </a:p>
        </p:txBody>
      </p:sp>
      <p:sp>
        <p:nvSpPr>
          <p:cNvPr id="5" name="Date Placeholder 4"/>
          <p:cNvSpPr>
            <a:spLocks noGrp="1"/>
          </p:cNvSpPr>
          <p:nvPr>
            <p:ph type="dt" sz="half" idx="10"/>
          </p:nvPr>
        </p:nvSpPr>
        <p:spPr/>
        <p:txBody>
          <a:bodyPr/>
          <a:lstStyle/>
          <a:p>
            <a:fld id="{BFB89AC0-115C-4B8E-80BA-AD2962ECD3D1}" type="datetimeFigureOut">
              <a:rPr lang="pt-BR" smtClean="0"/>
              <a:t>16/03/2026</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E22D8901-30AA-4860-9AD4-D9883E4234FD}" type="slidenum">
              <a:rPr lang="pt-BR" smtClean="0"/>
              <a:t>‹nº›</a:t>
            </a:fld>
            <a:endParaRPr lang="pt-BR"/>
          </a:p>
        </p:txBody>
      </p:sp>
    </p:spTree>
    <p:extLst>
      <p:ext uri="{BB962C8B-B14F-4D97-AF65-F5344CB8AC3E}">
        <p14:creationId xmlns:p14="http://schemas.microsoft.com/office/powerpoint/2010/main" val="808979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2300044"/>
            <a:ext cx="27944386" cy="8350126"/>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2227451" y="11500170"/>
            <a:ext cx="27944386" cy="2741040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2227451" y="40040601"/>
            <a:ext cx="7289840"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BFB89AC0-115C-4B8E-80BA-AD2962ECD3D1}" type="datetimeFigureOut">
              <a:rPr lang="pt-BR" smtClean="0"/>
              <a:t>16/03/2026</a:t>
            </a:fld>
            <a:endParaRPr lang="pt-BR"/>
          </a:p>
        </p:txBody>
      </p:sp>
      <p:sp>
        <p:nvSpPr>
          <p:cNvPr id="5" name="Footer Placeholder 4"/>
          <p:cNvSpPr>
            <a:spLocks noGrp="1"/>
          </p:cNvSpPr>
          <p:nvPr>
            <p:ph type="ftr" sz="quarter" idx="3"/>
          </p:nvPr>
        </p:nvSpPr>
        <p:spPr>
          <a:xfrm>
            <a:off x="10732264" y="40040601"/>
            <a:ext cx="10934760"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22881997" y="40040601"/>
            <a:ext cx="7289840"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E22D8901-30AA-4860-9AD4-D9883E4234FD}" type="slidenum">
              <a:rPr lang="pt-BR" smtClean="0"/>
              <a:t>‹nº›</a:t>
            </a:fld>
            <a:endParaRPr lang="pt-BR"/>
          </a:p>
        </p:txBody>
      </p:sp>
    </p:spTree>
    <p:extLst>
      <p:ext uri="{BB962C8B-B14F-4D97-AF65-F5344CB8AC3E}">
        <p14:creationId xmlns:p14="http://schemas.microsoft.com/office/powerpoint/2010/main" val="363403898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m 2">
            <a:extLst>
              <a:ext uri="{FF2B5EF4-FFF2-40B4-BE49-F238E27FC236}">
                <a16:creationId xmlns:a16="http://schemas.microsoft.com/office/drawing/2014/main" id="{D2B8FC25-D3B5-41A4-DB05-1AD9E793499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38567538"/>
            <a:ext cx="32399286" cy="4633100"/>
          </a:xfrm>
          <a:prstGeom prst="rect">
            <a:avLst/>
          </a:prstGeom>
        </p:spPr>
      </p:pic>
      <p:cxnSp>
        <p:nvCxnSpPr>
          <p:cNvPr id="12" name="Conector reto 11">
            <a:extLst>
              <a:ext uri="{FF2B5EF4-FFF2-40B4-BE49-F238E27FC236}">
                <a16:creationId xmlns:a16="http://schemas.microsoft.com/office/drawing/2014/main" id="{D407FE42-EE0E-46FC-9C2E-C7E99298ABD7}"/>
              </a:ext>
            </a:extLst>
          </p:cNvPr>
          <p:cNvCxnSpPr>
            <a:cxnSpLocks/>
          </p:cNvCxnSpPr>
          <p:nvPr/>
        </p:nvCxnSpPr>
        <p:spPr>
          <a:xfrm flipH="1">
            <a:off x="16199643" y="8264990"/>
            <a:ext cx="137301" cy="3157600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CaixaDeTexto 13">
            <a:extLst>
              <a:ext uri="{FF2B5EF4-FFF2-40B4-BE49-F238E27FC236}">
                <a16:creationId xmlns:a16="http://schemas.microsoft.com/office/drawing/2014/main" id="{95E25E26-DEE7-4F90-B851-C004158D5C7D}"/>
              </a:ext>
            </a:extLst>
          </p:cNvPr>
          <p:cNvSpPr txBox="1"/>
          <p:nvPr/>
        </p:nvSpPr>
        <p:spPr>
          <a:xfrm>
            <a:off x="599789" y="7686440"/>
            <a:ext cx="15080216" cy="12095619"/>
          </a:xfrm>
          <a:prstGeom prst="rect">
            <a:avLst/>
          </a:prstGeom>
          <a:noFill/>
        </p:spPr>
        <p:txBody>
          <a:bodyPr wrap="square" rtlCol="0">
            <a:spAutoFit/>
          </a:bodyPr>
          <a:lstStyle/>
          <a:p>
            <a:pPr algn="just"/>
            <a:r>
              <a:rPr lang="pt-BR" sz="6000" b="1" dirty="0">
                <a:latin typeface="Times New Roman" panose="02020603050405020304" pitchFamily="18" charset="0"/>
                <a:cs typeface="Times New Roman" panose="02020603050405020304" pitchFamily="18" charset="0"/>
              </a:rPr>
              <a:t>Introdução</a:t>
            </a:r>
          </a:p>
          <a:p>
            <a:pPr indent="450000" algn="just"/>
            <a:r>
              <a:rPr lang="pt-BR" sz="4500" dirty="0">
                <a:latin typeface="Times New Roman" panose="02020603050405020304" pitchFamily="18" charset="0"/>
                <a:cs typeface="Times New Roman" panose="02020603050405020304" pitchFamily="18" charset="0"/>
              </a:rPr>
              <a:t>A introdução do trabalho deve ser compacta e objetiva, contendo breve revisão de literatura, justificativa para a realização do trabalho, importância do problema científico e citações atuais que apresentem relação com o assunto abordado. Informar o objetivo do trabalho no final da introdução. (Times New Roman, 45, espaçamento simples, justificado).</a:t>
            </a:r>
            <a:endParaRPr lang="pt-BR" sz="4500" i="1" dirty="0">
              <a:latin typeface="Times New Roman" pitchFamily="18" charset="0"/>
              <a:cs typeface="Times New Roman" pitchFamily="18" charset="0"/>
            </a:endParaRPr>
          </a:p>
          <a:p>
            <a:pPr indent="450000" algn="just"/>
            <a:r>
              <a:rPr lang="pt-BR" sz="4500" dirty="0">
                <a:latin typeface="Times New Roman" pitchFamily="18" charset="0"/>
                <a:cs typeface="Times New Roman" pitchFamily="18" charset="0"/>
              </a:rPr>
              <a:t>Texto, texto, texto, texto, texto, texto, texto, texto, texto, texto, texto, texto, texto, texto, texto, texto, texto, texto, texto, texto, texto, texto, texto, texto, texto, texto, texto, texto, texto, texto, texto, texto, texto, texto, texto, texto, texto, texto, texto, texto, texto, texto.</a:t>
            </a:r>
          </a:p>
          <a:p>
            <a:pPr indent="450000" algn="just"/>
            <a:r>
              <a:rPr lang="pt-BR" sz="4500" dirty="0">
                <a:latin typeface="Times New Roman" pitchFamily="18" charset="0"/>
                <a:cs typeface="Times New Roman" pitchFamily="18" charset="0"/>
              </a:rPr>
              <a:t>Texto, texto, texto, texto, texto, texto, texto, texto, texto, texto, texto, texto, texto, texto, texto, texto, texto, texto, texto, texto, texto, texto, texto, texto, texto, texto, texto, texto, texto, texto, texto, texto, texto, texto, texto, texto, texto, texto, texto, texto, texto, texto.</a:t>
            </a:r>
          </a:p>
        </p:txBody>
      </p:sp>
      <p:sp>
        <p:nvSpPr>
          <p:cNvPr id="16" name="CaixaDeTexto 15">
            <a:extLst>
              <a:ext uri="{FF2B5EF4-FFF2-40B4-BE49-F238E27FC236}">
                <a16:creationId xmlns:a16="http://schemas.microsoft.com/office/drawing/2014/main" id="{F721C5EE-2AD6-46BB-8952-1B640129E683}"/>
              </a:ext>
            </a:extLst>
          </p:cNvPr>
          <p:cNvSpPr txBox="1"/>
          <p:nvPr/>
        </p:nvSpPr>
        <p:spPr>
          <a:xfrm>
            <a:off x="464584" y="19782059"/>
            <a:ext cx="15080216" cy="10018127"/>
          </a:xfrm>
          <a:prstGeom prst="rect">
            <a:avLst/>
          </a:prstGeom>
          <a:noFill/>
        </p:spPr>
        <p:txBody>
          <a:bodyPr wrap="square" rtlCol="0">
            <a:spAutoFit/>
          </a:bodyPr>
          <a:lstStyle/>
          <a:p>
            <a:pPr algn="just"/>
            <a:r>
              <a:rPr lang="pt-BR" sz="6000" b="1" dirty="0">
                <a:latin typeface="Times New Roman" panose="02020603050405020304" pitchFamily="18" charset="0"/>
                <a:cs typeface="Times New Roman" panose="02020603050405020304" pitchFamily="18" charset="0"/>
              </a:rPr>
              <a:t>Material e Métodos</a:t>
            </a:r>
          </a:p>
          <a:p>
            <a:pPr indent="450000" algn="just" hangingPunct="0"/>
            <a:r>
              <a:rPr lang="pt-BR" sz="4500" dirty="0">
                <a:latin typeface="Times New Roman" pitchFamily="18" charset="0"/>
                <a:cs typeface="Times New Roman" pitchFamily="18" charset="0"/>
              </a:rPr>
              <a:t>O item Material e Métodos deve ser descrito de modo que outro pesquisador possa repetir o experimento; deve apresentar a descrição do local, data e delineamento experimental, indicar os tratamentos, número de repetições e métodos estatísticos das variáveis analisadas. (Times New Roman, 45, espaçamento simples, justificado).</a:t>
            </a:r>
          </a:p>
          <a:p>
            <a:pPr indent="450000" algn="just"/>
            <a:r>
              <a:rPr lang="pt-BR" sz="4500" dirty="0">
                <a:latin typeface="Times New Roman" pitchFamily="18" charset="0"/>
                <a:cs typeface="Times New Roman" pitchFamily="18" charset="0"/>
              </a:rPr>
              <a:t>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a:t>
            </a:r>
            <a:endParaRPr lang="pt-BR" sz="4500" b="1" dirty="0">
              <a:latin typeface="Times New Roman" panose="02020603050405020304" pitchFamily="18" charset="0"/>
              <a:cs typeface="Times New Roman" panose="02020603050405020304" pitchFamily="18" charset="0"/>
            </a:endParaRPr>
          </a:p>
        </p:txBody>
      </p:sp>
      <p:sp>
        <p:nvSpPr>
          <p:cNvPr id="17" name="CaixaDeTexto 16">
            <a:extLst>
              <a:ext uri="{FF2B5EF4-FFF2-40B4-BE49-F238E27FC236}">
                <a16:creationId xmlns:a16="http://schemas.microsoft.com/office/drawing/2014/main" id="{FADDEDE2-1040-42C6-9D16-58B8B1D269C0}"/>
              </a:ext>
            </a:extLst>
          </p:cNvPr>
          <p:cNvSpPr txBox="1"/>
          <p:nvPr/>
        </p:nvSpPr>
        <p:spPr>
          <a:xfrm>
            <a:off x="599789" y="29987534"/>
            <a:ext cx="15137366" cy="8863965"/>
          </a:xfrm>
          <a:prstGeom prst="rect">
            <a:avLst/>
          </a:prstGeom>
          <a:noFill/>
        </p:spPr>
        <p:txBody>
          <a:bodyPr wrap="square" rtlCol="0">
            <a:spAutoFit/>
          </a:bodyPr>
          <a:lstStyle/>
          <a:p>
            <a:pPr algn="just"/>
            <a:r>
              <a:rPr lang="pt-BR" sz="6000" b="1" dirty="0">
                <a:latin typeface="Times New Roman" panose="02020603050405020304" pitchFamily="18" charset="0"/>
                <a:cs typeface="Times New Roman" panose="02020603050405020304" pitchFamily="18" charset="0"/>
              </a:rPr>
              <a:t>Resultados e Discussão</a:t>
            </a:r>
          </a:p>
          <a:p>
            <a:pPr indent="450000" algn="just" hangingPunct="0"/>
            <a:r>
              <a:rPr lang="pt-BR" sz="4500" dirty="0">
                <a:latin typeface="Times New Roman" pitchFamily="18" charset="0"/>
                <a:cs typeface="Times New Roman" pitchFamily="18" charset="0"/>
              </a:rPr>
              <a:t>Você deverá apresentar os resultados obtidos na forma de tabelas ou figuras, discutindo-os, utilizando literatura adequada para discussão/comparação dos dados. (Times New Roman, 45, espaçamento simples, justificado). </a:t>
            </a:r>
          </a:p>
          <a:p>
            <a:pPr indent="450000" algn="just"/>
            <a:r>
              <a:rPr lang="pt-BR" sz="4500" dirty="0">
                <a:latin typeface="Times New Roman" pitchFamily="18" charset="0"/>
                <a:cs typeface="Times New Roman" pitchFamily="18" charset="0"/>
              </a:rPr>
              <a:t>No texto, as Figuras deverão ser numeradas na sequência em que aparecem, contendo título autoexplicativo, assim como legendas e títulos de eixos de gráficos, entre outras informações necessárias para compreensão. </a:t>
            </a:r>
          </a:p>
          <a:p>
            <a:pPr indent="450000" algn="just"/>
            <a:r>
              <a:rPr lang="pt-BR" sz="4500" dirty="0">
                <a:latin typeface="Times New Roman" pitchFamily="18" charset="0"/>
                <a:cs typeface="Times New Roman" pitchFamily="18" charset="0"/>
              </a:rPr>
              <a:t>Assim como as Figuras, as Tabelas também poderão aparecer no trabalho, sendo numeradas na sequência em que aparecem e com título adequado. </a:t>
            </a:r>
            <a:endParaRPr lang="pt-BR" sz="4500" b="1" dirty="0">
              <a:latin typeface="Times New Roman" panose="02020603050405020304" pitchFamily="18" charset="0"/>
              <a:cs typeface="Times New Roman" panose="02020603050405020304" pitchFamily="18" charset="0"/>
            </a:endParaRPr>
          </a:p>
        </p:txBody>
      </p:sp>
      <p:sp>
        <p:nvSpPr>
          <p:cNvPr id="18" name="CaixaDeTexto 17">
            <a:extLst>
              <a:ext uri="{FF2B5EF4-FFF2-40B4-BE49-F238E27FC236}">
                <a16:creationId xmlns:a16="http://schemas.microsoft.com/office/drawing/2014/main" id="{F821C56B-A1DC-4A4B-B137-4A8769752758}"/>
              </a:ext>
            </a:extLst>
          </p:cNvPr>
          <p:cNvSpPr txBox="1"/>
          <p:nvPr/>
        </p:nvSpPr>
        <p:spPr>
          <a:xfrm>
            <a:off x="16719283" y="8264990"/>
            <a:ext cx="15080216" cy="19020592"/>
          </a:xfrm>
          <a:prstGeom prst="rect">
            <a:avLst/>
          </a:prstGeom>
          <a:noFill/>
        </p:spPr>
        <p:txBody>
          <a:bodyPr wrap="square" rtlCol="0">
            <a:spAutoFit/>
          </a:bodyPr>
          <a:lstStyle/>
          <a:p>
            <a:pPr indent="450000" algn="just"/>
            <a:r>
              <a:rPr lang="pt-BR" sz="4500" dirty="0">
                <a:latin typeface="Times New Roman" pitchFamily="18" charset="0"/>
                <a:cs typeface="Times New Roman" pitchFamily="18" charset="0"/>
              </a:rPr>
              <a:t>Abaixo, a Figura 1 exemplifica o padrão de título e formatação exigidos para a apresentação de resultados gráficos. O tamanho da figura pode ser ajustado, conforme necessidade, visando visualização clara.</a:t>
            </a:r>
          </a:p>
          <a:p>
            <a:pPr indent="450000" algn="just"/>
            <a:endParaRPr lang="pt-BR" sz="3000" dirty="0">
              <a:latin typeface="Times New Roman" pitchFamily="18" charset="0"/>
              <a:cs typeface="Times New Roman" pitchFamily="18" charset="0"/>
            </a:endParaRPr>
          </a:p>
          <a:p>
            <a:pPr algn="just"/>
            <a:r>
              <a:rPr lang="pt-BR" sz="3000" b="1" dirty="0">
                <a:latin typeface="Times New Roman" pitchFamily="18" charset="0"/>
                <a:cs typeface="Times New Roman" pitchFamily="18" charset="0"/>
              </a:rPr>
              <a:t>Figura 1</a:t>
            </a:r>
            <a:r>
              <a:rPr lang="pt-BR" sz="3000" dirty="0">
                <a:latin typeface="Times New Roman" pitchFamily="18" charset="0"/>
                <a:cs typeface="Times New Roman" pitchFamily="18" charset="0"/>
              </a:rPr>
              <a:t>. Representação gráfica da curva padrão de ácido gálico, obtido por regressão linear, para a quantificação de compostos fenólicos totais, empregando espectrofotometria na região do visível com λ de 765 </a:t>
            </a:r>
            <a:r>
              <a:rPr lang="pt-BR" sz="3000" dirty="0" err="1">
                <a:latin typeface="Times New Roman" pitchFamily="18" charset="0"/>
                <a:cs typeface="Times New Roman" pitchFamily="18" charset="0"/>
              </a:rPr>
              <a:t>nm</a:t>
            </a:r>
            <a:r>
              <a:rPr lang="pt-BR" sz="3000" dirty="0">
                <a:latin typeface="Times New Roman" pitchFamily="18" charset="0"/>
                <a:cs typeface="Times New Roman" pitchFamily="18" charset="0"/>
              </a:rPr>
              <a:t>. Concentração de ácido gálico (</a:t>
            </a:r>
            <a:r>
              <a:rPr lang="pt-BR" sz="3000" dirty="0" err="1">
                <a:latin typeface="Times New Roman" pitchFamily="18" charset="0"/>
                <a:cs typeface="Times New Roman" pitchFamily="18" charset="0"/>
              </a:rPr>
              <a:t>μg</a:t>
            </a:r>
            <a:r>
              <a:rPr lang="pt-BR" sz="3000" dirty="0">
                <a:latin typeface="Times New Roman" pitchFamily="18" charset="0"/>
                <a:cs typeface="Times New Roman" pitchFamily="18" charset="0"/>
              </a:rPr>
              <a:t>/</a:t>
            </a:r>
            <a:r>
              <a:rPr lang="pt-BR" sz="3000" dirty="0" err="1">
                <a:latin typeface="Times New Roman" pitchFamily="18" charset="0"/>
                <a:cs typeface="Times New Roman" pitchFamily="18" charset="0"/>
              </a:rPr>
              <a:t>mL</a:t>
            </a:r>
            <a:r>
              <a:rPr lang="pt-BR" sz="3000" dirty="0">
                <a:latin typeface="Times New Roman" pitchFamily="18" charset="0"/>
                <a:cs typeface="Times New Roman" pitchFamily="18" charset="0"/>
              </a:rPr>
              <a:t>) </a:t>
            </a:r>
            <a:r>
              <a:rPr lang="pt-BR" sz="3000" i="1" dirty="0">
                <a:latin typeface="Times New Roman" pitchFamily="18" charset="0"/>
                <a:cs typeface="Times New Roman" pitchFamily="18" charset="0"/>
              </a:rPr>
              <a:t>x </a:t>
            </a:r>
            <a:r>
              <a:rPr lang="pt-BR" sz="3000" dirty="0" err="1">
                <a:latin typeface="Times New Roman" pitchFamily="18" charset="0"/>
                <a:cs typeface="Times New Roman" pitchFamily="18" charset="0"/>
              </a:rPr>
              <a:t>Absorvância</a:t>
            </a:r>
            <a:r>
              <a:rPr lang="pt-BR" sz="3000" dirty="0">
                <a:latin typeface="Times New Roman" pitchFamily="18" charset="0"/>
                <a:cs typeface="Times New Roman" pitchFamily="18" charset="0"/>
              </a:rPr>
              <a:t>. (texto: Times New Roman, 35, espaçamento simples, justificado).</a:t>
            </a:r>
          </a:p>
          <a:p>
            <a:pPr indent="450000" algn="just" hangingPunct="0"/>
            <a:endParaRPr lang="pt-BR" sz="4500" dirty="0">
              <a:latin typeface="Times New Roman" pitchFamily="18" charset="0"/>
              <a:cs typeface="Times New Roman" pitchFamily="18" charset="0"/>
            </a:endParaRPr>
          </a:p>
          <a:p>
            <a:pPr indent="450000" algn="just" hangingPunct="0"/>
            <a:endParaRPr lang="pt-BR" sz="4500" dirty="0">
              <a:latin typeface="Times New Roman" pitchFamily="18" charset="0"/>
              <a:cs typeface="Times New Roman" pitchFamily="18" charset="0"/>
            </a:endParaRPr>
          </a:p>
          <a:p>
            <a:pPr indent="450000" algn="just" hangingPunct="0"/>
            <a:endParaRPr lang="pt-BR" sz="4500" dirty="0">
              <a:latin typeface="Times New Roman" pitchFamily="18" charset="0"/>
              <a:cs typeface="Times New Roman" pitchFamily="18" charset="0"/>
            </a:endParaRPr>
          </a:p>
          <a:p>
            <a:pPr indent="450000" algn="just" hangingPunct="0"/>
            <a:endParaRPr lang="pt-BR" sz="4500" dirty="0">
              <a:latin typeface="Times New Roman" pitchFamily="18" charset="0"/>
              <a:cs typeface="Times New Roman" pitchFamily="18" charset="0"/>
            </a:endParaRPr>
          </a:p>
          <a:p>
            <a:pPr indent="450000" algn="just" hangingPunct="0"/>
            <a:endParaRPr lang="pt-BR" sz="4500" dirty="0">
              <a:latin typeface="Times New Roman" pitchFamily="18" charset="0"/>
              <a:cs typeface="Times New Roman" pitchFamily="18" charset="0"/>
            </a:endParaRPr>
          </a:p>
          <a:p>
            <a:pPr indent="450000" algn="just" hangingPunct="0"/>
            <a:endParaRPr lang="pt-BR" sz="4500" dirty="0">
              <a:latin typeface="Times New Roman" pitchFamily="18" charset="0"/>
              <a:cs typeface="Times New Roman" pitchFamily="18" charset="0"/>
            </a:endParaRPr>
          </a:p>
          <a:p>
            <a:pPr indent="450000" algn="just" hangingPunct="0"/>
            <a:endParaRPr lang="pt-BR" sz="4500" dirty="0">
              <a:latin typeface="Times New Roman" pitchFamily="18" charset="0"/>
              <a:cs typeface="Times New Roman" pitchFamily="18" charset="0"/>
            </a:endParaRPr>
          </a:p>
          <a:p>
            <a:pPr indent="450000" algn="just" hangingPunct="0"/>
            <a:r>
              <a:rPr lang="pt-BR" sz="4500" dirty="0">
                <a:latin typeface="Times New Roman" pitchFamily="18" charset="0"/>
                <a:cs typeface="Times New Roman" pitchFamily="18" charset="0"/>
              </a:rPr>
              <a:t> </a:t>
            </a:r>
          </a:p>
          <a:p>
            <a:pPr indent="450000" algn="just"/>
            <a:r>
              <a:rPr lang="pt-BR" sz="4500" dirty="0">
                <a:latin typeface="Times New Roman" pitchFamily="18" charset="0"/>
                <a:cs typeface="Times New Roman" pitchFamily="18" charset="0"/>
              </a:rPr>
              <a:t>Texto, texto, texto, texto, texto, texto, texto, texto, texto, texto, texto, texto, texto, texto, texto, texto, texto, texto, texto, texto, texto, texto, texto, texto, texto, texto, texto, texto, texto, texto, texto, texto, texto, texto, texto, texto, texto, texto, texto, texto, texto, texto.</a:t>
            </a:r>
          </a:p>
          <a:p>
            <a:pPr indent="450000" algn="just"/>
            <a:r>
              <a:rPr lang="pt-BR" sz="4500" dirty="0">
                <a:latin typeface="Times New Roman" pitchFamily="18" charset="0"/>
                <a:cs typeface="Times New Roman" pitchFamily="18" charset="0"/>
              </a:rPr>
              <a:t>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a:t>
            </a:r>
            <a:endParaRPr lang="pt-BR" sz="6000" b="1" dirty="0">
              <a:latin typeface="Times New Roman" panose="02020603050405020304" pitchFamily="18" charset="0"/>
              <a:cs typeface="Times New Roman" panose="02020603050405020304" pitchFamily="18" charset="0"/>
            </a:endParaRPr>
          </a:p>
        </p:txBody>
      </p:sp>
      <p:sp>
        <p:nvSpPr>
          <p:cNvPr id="20" name="CaixaDeTexto 19">
            <a:extLst>
              <a:ext uri="{FF2B5EF4-FFF2-40B4-BE49-F238E27FC236}">
                <a16:creationId xmlns:a16="http://schemas.microsoft.com/office/drawing/2014/main" id="{288F568E-6240-49CD-B926-7DD0EF1D17F9}"/>
              </a:ext>
            </a:extLst>
          </p:cNvPr>
          <p:cNvSpPr txBox="1"/>
          <p:nvPr/>
        </p:nvSpPr>
        <p:spPr>
          <a:xfrm>
            <a:off x="16693488" y="27285582"/>
            <a:ext cx="15080216" cy="6555641"/>
          </a:xfrm>
          <a:prstGeom prst="rect">
            <a:avLst/>
          </a:prstGeom>
          <a:noFill/>
        </p:spPr>
        <p:txBody>
          <a:bodyPr wrap="square" rtlCol="0">
            <a:spAutoFit/>
          </a:bodyPr>
          <a:lstStyle/>
          <a:p>
            <a:pPr algn="just"/>
            <a:r>
              <a:rPr lang="pt-BR" sz="6000" b="1" dirty="0">
                <a:latin typeface="Times New Roman" panose="02020603050405020304" pitchFamily="18" charset="0"/>
                <a:cs typeface="Times New Roman" panose="02020603050405020304" pitchFamily="18" charset="0"/>
              </a:rPr>
              <a:t>Conclusão</a:t>
            </a:r>
          </a:p>
          <a:p>
            <a:pPr indent="450000" algn="just" hangingPunct="0"/>
            <a:r>
              <a:rPr lang="pt-BR" sz="4500" dirty="0">
                <a:latin typeface="Times New Roman" pitchFamily="18" charset="0"/>
                <a:cs typeface="Times New Roman" pitchFamily="18" charset="0"/>
              </a:rPr>
              <a:t>Deve ser elaborada com base no objetivo do trabalho, ressaltando o atendimento à hipótese inicial e sua importância. (Times New Roman, 45, espaçamento simples, justificado).</a:t>
            </a:r>
          </a:p>
          <a:p>
            <a:pPr indent="450000" algn="just"/>
            <a:r>
              <a:rPr lang="pt-BR" sz="4500" dirty="0">
                <a:latin typeface="Times New Roman" pitchFamily="18" charset="0"/>
                <a:cs typeface="Times New Roman" pitchFamily="18" charset="0"/>
              </a:rPr>
              <a:t>Texto, texto, texto, texto, texto, texto, texto, texto, texto, texto, texto, texto, texto, texto, texto, texto, texto, texto, texto, texto, texto, texto, texto, texto, texto, texto, texto, texto, texto, texto, texto, texto, texto, texto, texto, texto, texto, texto, texto, texto, texto, texto.</a:t>
            </a:r>
            <a:endParaRPr lang="pt-BR" sz="6000" b="1" dirty="0">
              <a:latin typeface="Times New Roman" panose="02020603050405020304" pitchFamily="18" charset="0"/>
              <a:cs typeface="Times New Roman" panose="02020603050405020304" pitchFamily="18" charset="0"/>
            </a:endParaRPr>
          </a:p>
        </p:txBody>
      </p:sp>
      <p:sp>
        <p:nvSpPr>
          <p:cNvPr id="21" name="CaixaDeTexto 20">
            <a:extLst>
              <a:ext uri="{FF2B5EF4-FFF2-40B4-BE49-F238E27FC236}">
                <a16:creationId xmlns:a16="http://schemas.microsoft.com/office/drawing/2014/main" id="{5567FFA1-ECD8-49F5-B4AF-DE0CD5F5B9A1}"/>
              </a:ext>
            </a:extLst>
          </p:cNvPr>
          <p:cNvSpPr txBox="1"/>
          <p:nvPr/>
        </p:nvSpPr>
        <p:spPr>
          <a:xfrm>
            <a:off x="16667009" y="33977855"/>
            <a:ext cx="15402211" cy="5863144"/>
          </a:xfrm>
          <a:prstGeom prst="rect">
            <a:avLst/>
          </a:prstGeom>
          <a:noFill/>
        </p:spPr>
        <p:txBody>
          <a:bodyPr wrap="square" rtlCol="0">
            <a:spAutoFit/>
          </a:bodyPr>
          <a:lstStyle/>
          <a:p>
            <a:pPr algn="just"/>
            <a:r>
              <a:rPr lang="pt-BR" sz="6000" b="1" dirty="0">
                <a:latin typeface="Times New Roman" panose="02020603050405020304" pitchFamily="18" charset="0"/>
                <a:cs typeface="Times New Roman" panose="02020603050405020304" pitchFamily="18" charset="0"/>
              </a:rPr>
              <a:t>Referências Bibliográficas</a:t>
            </a:r>
          </a:p>
          <a:p>
            <a:pPr algn="just"/>
            <a:r>
              <a:rPr lang="pt-BR" sz="3500" dirty="0">
                <a:latin typeface="Times New Roman" pitchFamily="18" charset="0"/>
                <a:cs typeface="Times New Roman" pitchFamily="18" charset="0"/>
              </a:rPr>
              <a:t>Citar apenas as referências usadas na elaboração do pôster, em ordem alfabética, sem necessidade de separação por uma linha em branco, seguindo as mesmas normas utilizadas no modelo de Resumo Expandido. (Times New Roman, 35, espaçamento simples, justificado)</a:t>
            </a:r>
            <a:endParaRPr lang="pt-BR" sz="3500" b="1" dirty="0">
              <a:latin typeface="Times New Roman" panose="02020603050405020304" pitchFamily="18" charset="0"/>
              <a:cs typeface="Times New Roman" panose="02020603050405020304" pitchFamily="18" charset="0"/>
            </a:endParaRPr>
          </a:p>
          <a:p>
            <a:pPr algn="just"/>
            <a:r>
              <a:rPr lang="pt-BR" sz="3500" dirty="0">
                <a:latin typeface="Times New Roman" pitchFamily="18" charset="0"/>
                <a:cs typeface="Times New Roman" pitchFamily="18" charset="0"/>
              </a:rPr>
              <a:t>FURLAN, M. R.; MARTINS, R. C. C.; RODRIGUES, E.; SCALCO, N.; NEGRI, G.; LAGO, J. H. G. Variação dos teores de constituintes voláteis de </a:t>
            </a:r>
            <a:r>
              <a:rPr lang="pt-BR" sz="3500" i="1" dirty="0" err="1">
                <a:latin typeface="Times New Roman" pitchFamily="18" charset="0"/>
                <a:cs typeface="Times New Roman" pitchFamily="18" charset="0"/>
              </a:rPr>
              <a:t>Cymbopogon</a:t>
            </a:r>
            <a:r>
              <a:rPr lang="pt-BR" sz="3500" i="1" dirty="0">
                <a:latin typeface="Times New Roman" pitchFamily="18" charset="0"/>
                <a:cs typeface="Times New Roman" pitchFamily="18" charset="0"/>
              </a:rPr>
              <a:t> </a:t>
            </a:r>
            <a:r>
              <a:rPr lang="pt-BR" sz="3500" i="1" dirty="0" err="1">
                <a:latin typeface="Times New Roman" pitchFamily="18" charset="0"/>
                <a:cs typeface="Times New Roman" pitchFamily="18" charset="0"/>
              </a:rPr>
              <a:t>citratus</a:t>
            </a:r>
            <a:r>
              <a:rPr lang="pt-BR" sz="3500" dirty="0">
                <a:latin typeface="Times New Roman" pitchFamily="18" charset="0"/>
                <a:cs typeface="Times New Roman" pitchFamily="18" charset="0"/>
              </a:rPr>
              <a:t> (DC) </a:t>
            </a:r>
            <a:r>
              <a:rPr lang="pt-BR" sz="3500" dirty="0" err="1">
                <a:latin typeface="Times New Roman" pitchFamily="18" charset="0"/>
                <a:cs typeface="Times New Roman" pitchFamily="18" charset="0"/>
              </a:rPr>
              <a:t>Staf</a:t>
            </a:r>
            <a:r>
              <a:rPr lang="pt-BR" sz="3500" dirty="0">
                <a:latin typeface="Times New Roman" pitchFamily="18" charset="0"/>
                <a:cs typeface="Times New Roman" pitchFamily="18" charset="0"/>
              </a:rPr>
              <a:t>, </a:t>
            </a:r>
            <a:r>
              <a:rPr lang="pt-BR" sz="3500" dirty="0" err="1">
                <a:latin typeface="Times New Roman" pitchFamily="18" charset="0"/>
                <a:cs typeface="Times New Roman" pitchFamily="18" charset="0"/>
              </a:rPr>
              <a:t>Poaceae</a:t>
            </a:r>
            <a:r>
              <a:rPr lang="pt-BR" sz="3500" dirty="0">
                <a:latin typeface="Times New Roman" pitchFamily="18" charset="0"/>
                <a:cs typeface="Times New Roman" pitchFamily="18" charset="0"/>
              </a:rPr>
              <a:t>, coletados em diferentes regiões do Estado de São Paulo. </a:t>
            </a:r>
            <a:r>
              <a:rPr lang="pt-BR" sz="3500" b="1" dirty="0">
                <a:latin typeface="Times New Roman" pitchFamily="18" charset="0"/>
                <a:cs typeface="Times New Roman" pitchFamily="18" charset="0"/>
              </a:rPr>
              <a:t>Revista Brasileira de Farmacognosia</a:t>
            </a:r>
            <a:r>
              <a:rPr lang="pt-BR" sz="3500" dirty="0">
                <a:latin typeface="Times New Roman" pitchFamily="18" charset="0"/>
                <a:cs typeface="Times New Roman" pitchFamily="18" charset="0"/>
              </a:rPr>
              <a:t>, v. 20, n. 5, p. 686-691, 2010.</a:t>
            </a:r>
          </a:p>
          <a:p>
            <a:r>
              <a:rPr lang="pt-BR" sz="3500" dirty="0">
                <a:latin typeface="Times New Roman" pitchFamily="18" charset="0"/>
                <a:cs typeface="Times New Roman" pitchFamily="18" charset="0"/>
              </a:rPr>
              <a:t>TAIZ, L.; ZEIGER, E. </a:t>
            </a:r>
            <a:r>
              <a:rPr lang="pt-BR" sz="3500" b="1" dirty="0">
                <a:latin typeface="Times New Roman" pitchFamily="18" charset="0"/>
                <a:cs typeface="Times New Roman" pitchFamily="18" charset="0"/>
              </a:rPr>
              <a:t>Fisiologia vegetal.</a:t>
            </a:r>
            <a:r>
              <a:rPr lang="pt-BR" sz="3500" dirty="0">
                <a:latin typeface="Times New Roman" pitchFamily="18" charset="0"/>
                <a:cs typeface="Times New Roman" pitchFamily="18" charset="0"/>
              </a:rPr>
              <a:t> 5. ed. Porto Alegre: Artmed, 2013. 345 p.</a:t>
            </a:r>
            <a:endParaRPr lang="pt-BR" sz="3500" b="1" dirty="0">
              <a:latin typeface="Times New Roman" panose="02020603050405020304" pitchFamily="18" charset="0"/>
              <a:cs typeface="Times New Roman" panose="02020603050405020304" pitchFamily="18" charset="0"/>
            </a:endParaRPr>
          </a:p>
        </p:txBody>
      </p:sp>
      <p:sp>
        <p:nvSpPr>
          <p:cNvPr id="23" name="CaixaDeTexto 22">
            <a:extLst>
              <a:ext uri="{FF2B5EF4-FFF2-40B4-BE49-F238E27FC236}">
                <a16:creationId xmlns:a16="http://schemas.microsoft.com/office/drawing/2014/main" id="{6A4C02A7-EC2B-4789-8CEF-FB74AB857F2F}"/>
              </a:ext>
            </a:extLst>
          </p:cNvPr>
          <p:cNvSpPr txBox="1"/>
          <p:nvPr/>
        </p:nvSpPr>
        <p:spPr>
          <a:xfrm>
            <a:off x="464584" y="4456582"/>
            <a:ext cx="31392064" cy="1015663"/>
          </a:xfrm>
          <a:prstGeom prst="rect">
            <a:avLst/>
          </a:prstGeom>
          <a:noFill/>
        </p:spPr>
        <p:txBody>
          <a:bodyPr wrap="square" rtlCol="0">
            <a:spAutoFit/>
          </a:bodyPr>
          <a:lstStyle/>
          <a:p>
            <a:pPr algn="ctr"/>
            <a:r>
              <a:rPr lang="pt-BR" sz="6000" b="1" dirty="0">
                <a:latin typeface="Times New Roman" panose="02020603050405020304" pitchFamily="18" charset="0"/>
                <a:cs typeface="Times New Roman" panose="02020603050405020304" pitchFamily="18" charset="0"/>
              </a:rPr>
              <a:t>TÍTULO, TÍTULO, TÍTULO, TÍTULO, TÍTULO,TÍTULO,TÍTULO</a:t>
            </a:r>
          </a:p>
        </p:txBody>
      </p:sp>
      <p:sp>
        <p:nvSpPr>
          <p:cNvPr id="24" name="CaixaDeTexto 23">
            <a:extLst>
              <a:ext uri="{FF2B5EF4-FFF2-40B4-BE49-F238E27FC236}">
                <a16:creationId xmlns:a16="http://schemas.microsoft.com/office/drawing/2014/main" id="{56017B59-5715-4A2A-B30A-56A018CC6E73}"/>
              </a:ext>
            </a:extLst>
          </p:cNvPr>
          <p:cNvSpPr txBox="1"/>
          <p:nvPr/>
        </p:nvSpPr>
        <p:spPr>
          <a:xfrm>
            <a:off x="503612" y="5460668"/>
            <a:ext cx="31392064" cy="1938992"/>
          </a:xfrm>
          <a:prstGeom prst="rect">
            <a:avLst/>
          </a:prstGeom>
          <a:noFill/>
        </p:spPr>
        <p:txBody>
          <a:bodyPr wrap="square" rtlCol="0">
            <a:spAutoFit/>
          </a:bodyPr>
          <a:lstStyle/>
          <a:p>
            <a:pPr algn="ctr"/>
            <a:r>
              <a:rPr lang="pt-BR" sz="6000" b="1" dirty="0">
                <a:latin typeface="Times New Roman" panose="02020603050405020304" pitchFamily="18" charset="0"/>
                <a:cs typeface="Times New Roman" panose="02020603050405020304" pitchFamily="18" charset="0"/>
              </a:rPr>
              <a:t>Autor (Formação, e-mail)</a:t>
            </a:r>
            <a:r>
              <a:rPr lang="pt-BR" sz="6000" dirty="0">
                <a:latin typeface="Times New Roman" panose="02020603050405020304" pitchFamily="18" charset="0"/>
                <a:cs typeface="Times New Roman" panose="02020603050405020304" pitchFamily="18" charset="0"/>
              </a:rPr>
              <a:t>; Coautor (Formação, e-mail); Coautor (Formação, e-mail); Coautor (Formação, e-mail); Coautor (Formação, e-mail); Coautor (Formação, e-mail)</a:t>
            </a:r>
            <a:endParaRPr lang="pt-BR" sz="6000" b="1" dirty="0">
              <a:latin typeface="Times New Roman" panose="02020603050405020304" pitchFamily="18" charset="0"/>
              <a:cs typeface="Times New Roman" panose="02020603050405020304" pitchFamily="18" charset="0"/>
            </a:endParaRPr>
          </a:p>
        </p:txBody>
      </p:sp>
      <p:graphicFrame>
        <p:nvGraphicFramePr>
          <p:cNvPr id="25" name="Gráfico 24"/>
          <p:cNvGraphicFramePr>
            <a:graphicFrameLocks/>
          </p:cNvGraphicFramePr>
          <p:nvPr>
            <p:extLst>
              <p:ext uri="{D42A27DB-BD31-4B8C-83A1-F6EECF244321}">
                <p14:modId xmlns:p14="http://schemas.microsoft.com/office/powerpoint/2010/main" val="1189411960"/>
              </p:ext>
            </p:extLst>
          </p:nvPr>
        </p:nvGraphicFramePr>
        <p:xfrm>
          <a:off x="18969484" y="13667404"/>
          <a:ext cx="10579814" cy="4999215"/>
        </p:xfrm>
        <a:graphic>
          <a:graphicData uri="http://schemas.openxmlformats.org/drawingml/2006/chart">
            <c:chart xmlns:c="http://schemas.openxmlformats.org/drawingml/2006/chart" xmlns:r="http://schemas.openxmlformats.org/officeDocument/2006/relationships" r:id="rId3"/>
          </a:graphicData>
        </a:graphic>
      </p:graphicFrame>
      <p:pic>
        <p:nvPicPr>
          <p:cNvPr id="2" name="Imagem 1">
            <a:extLst>
              <a:ext uri="{FF2B5EF4-FFF2-40B4-BE49-F238E27FC236}">
                <a16:creationId xmlns:a16="http://schemas.microsoft.com/office/drawing/2014/main" id="{EAF4292C-7115-7B1D-9AB2-A05AF47F1DBB}"/>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0" y="-37762"/>
            <a:ext cx="32399288" cy="4633100"/>
          </a:xfrm>
          <a:prstGeom prst="rect">
            <a:avLst/>
          </a:prstGeom>
        </p:spPr>
      </p:pic>
    </p:spTree>
    <p:extLst>
      <p:ext uri="{BB962C8B-B14F-4D97-AF65-F5344CB8AC3E}">
        <p14:creationId xmlns:p14="http://schemas.microsoft.com/office/powerpoint/2010/main" val="4020449072"/>
      </p:ext>
    </p:extLst>
  </p:cSld>
  <p:clrMapOvr>
    <a:masterClrMapping/>
  </p:clrMapOvr>
</p:sld>
</file>

<file path=ppt/theme/theme1.xml><?xml version="1.0" encoding="utf-8"?>
<a:theme xmlns:a="http://schemas.openxmlformats.org/drawingml/2006/main" name="Tema do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2506</TotalTime>
  <Words>1162</Words>
  <Application>Microsoft Office PowerPoint</Application>
  <PresentationFormat>Personalizar</PresentationFormat>
  <Paragraphs>35</Paragraphs>
  <Slides>1</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Arial</vt:lpstr>
      <vt:lpstr>Calibri</vt:lpstr>
      <vt:lpstr>Calibri Light</vt:lpstr>
      <vt:lpstr>Times New Roman</vt:lpstr>
      <vt:lpstr>Tema do Office</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ARTUR SIVIERO</dc:creator>
  <cp:lastModifiedBy>Natália Cardoso</cp:lastModifiedBy>
  <cp:revision>16</cp:revision>
  <dcterms:created xsi:type="dcterms:W3CDTF">2019-05-03T21:32:02Z</dcterms:created>
  <dcterms:modified xsi:type="dcterms:W3CDTF">2026-03-16T14:37:09Z</dcterms:modified>
</cp:coreProperties>
</file>